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85" r:id="rId5"/>
    <p:sldMasterId id="2147483699" r:id="rId6"/>
  </p:sldMasterIdLst>
  <p:notesMasterIdLst>
    <p:notesMasterId r:id="rId20"/>
  </p:notesMasterIdLst>
  <p:handoutMasterIdLst>
    <p:handoutMasterId r:id="rId21"/>
  </p:handoutMasterIdLst>
  <p:sldIdLst>
    <p:sldId id="256" r:id="rId7"/>
    <p:sldId id="351" r:id="rId8"/>
    <p:sldId id="355" r:id="rId9"/>
    <p:sldId id="353" r:id="rId10"/>
    <p:sldId id="364" r:id="rId11"/>
    <p:sldId id="361" r:id="rId12"/>
    <p:sldId id="360" r:id="rId13"/>
    <p:sldId id="362" r:id="rId14"/>
    <p:sldId id="363" r:id="rId15"/>
    <p:sldId id="352" r:id="rId16"/>
    <p:sldId id="358" r:id="rId17"/>
    <p:sldId id="359" r:id="rId18"/>
    <p:sldId id="30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5"/>
    <a:srgbClr val="CBB379"/>
    <a:srgbClr val="9BBF71"/>
    <a:srgbClr val="7DE5CB"/>
    <a:srgbClr val="BFC2C9"/>
    <a:srgbClr val="AAACB2"/>
    <a:srgbClr val="55D6E8"/>
    <a:srgbClr val="5AD6E7"/>
    <a:srgbClr val="EE7874"/>
    <a:srgbClr val="91B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5534EF-4482-4ECD-9E07-7C6FA6B6F522}" v="3" dt="2021-09-13T15:18:27.5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7" autoAdjust="0"/>
    <p:restoredTop sz="78553" autoAdjust="0"/>
  </p:normalViewPr>
  <p:slideViewPr>
    <p:cSldViewPr snapToGrid="0">
      <p:cViewPr varScale="1">
        <p:scale>
          <a:sx n="85" d="100"/>
          <a:sy n="85" d="100"/>
        </p:scale>
        <p:origin x="7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7" d="100"/>
          <a:sy n="107" d="100"/>
        </p:scale>
        <p:origin x="3200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oelicher, Joseph" userId="4d3d89af-ad8d-43df-a359-eec619f28873" providerId="ADAL" clId="{175534EF-4482-4ECD-9E07-7C6FA6B6F522}"/>
    <pc:docChg chg="undo custSel addSld modSld sldOrd">
      <pc:chgData name="Froelicher, Joseph" userId="4d3d89af-ad8d-43df-a359-eec619f28873" providerId="ADAL" clId="{175534EF-4482-4ECD-9E07-7C6FA6B6F522}" dt="2021-09-13T15:50:52.512" v="1106" actId="20577"/>
      <pc:docMkLst>
        <pc:docMk/>
      </pc:docMkLst>
      <pc:sldChg chg="ord modNotesTx">
        <pc:chgData name="Froelicher, Joseph" userId="4d3d89af-ad8d-43df-a359-eec619f28873" providerId="ADAL" clId="{175534EF-4482-4ECD-9E07-7C6FA6B6F522}" dt="2021-09-13T15:12:41.324" v="136" actId="20577"/>
        <pc:sldMkLst>
          <pc:docMk/>
          <pc:sldMk cId="1185234955" sldId="322"/>
        </pc:sldMkLst>
      </pc:sldChg>
      <pc:sldChg chg="modSp mod">
        <pc:chgData name="Froelicher, Joseph" userId="4d3d89af-ad8d-43df-a359-eec619f28873" providerId="ADAL" clId="{175534EF-4482-4ECD-9E07-7C6FA6B6F522}" dt="2021-09-13T15:50:52.512" v="1106" actId="20577"/>
        <pc:sldMkLst>
          <pc:docMk/>
          <pc:sldMk cId="352466364" sldId="355"/>
        </pc:sldMkLst>
        <pc:spChg chg="mod">
          <ac:chgData name="Froelicher, Joseph" userId="4d3d89af-ad8d-43df-a359-eec619f28873" providerId="ADAL" clId="{175534EF-4482-4ECD-9E07-7C6FA6B6F522}" dt="2021-09-13T15:50:52.512" v="1106" actId="20577"/>
          <ac:spMkLst>
            <pc:docMk/>
            <pc:sldMk cId="352466364" sldId="355"/>
            <ac:spMk id="4" creationId="{0146A095-8D79-41D9-A32D-F70C07A12CAA}"/>
          </ac:spMkLst>
        </pc:spChg>
      </pc:sldChg>
      <pc:sldChg chg="addSp delSp modSp new mod">
        <pc:chgData name="Froelicher, Joseph" userId="4d3d89af-ad8d-43df-a359-eec619f28873" providerId="ADAL" clId="{175534EF-4482-4ECD-9E07-7C6FA6B6F522}" dt="2021-09-13T15:25:49.582" v="1033" actId="6549"/>
        <pc:sldMkLst>
          <pc:docMk/>
          <pc:sldMk cId="2402743495" sldId="360"/>
        </pc:sldMkLst>
        <pc:spChg chg="mod">
          <ac:chgData name="Froelicher, Joseph" userId="4d3d89af-ad8d-43df-a359-eec619f28873" providerId="ADAL" clId="{175534EF-4482-4ECD-9E07-7C6FA6B6F522}" dt="2021-09-13T15:15:02.786" v="158" actId="14100"/>
          <ac:spMkLst>
            <pc:docMk/>
            <pc:sldMk cId="2402743495" sldId="360"/>
            <ac:spMk id="2" creationId="{D43EF22D-93F9-4AC6-9277-068C9CE28F8B}"/>
          </ac:spMkLst>
        </pc:spChg>
        <pc:spChg chg="del">
          <ac:chgData name="Froelicher, Joseph" userId="4d3d89af-ad8d-43df-a359-eec619f28873" providerId="ADAL" clId="{175534EF-4482-4ECD-9E07-7C6FA6B6F522}" dt="2021-09-13T15:15:05.450" v="159" actId="478"/>
          <ac:spMkLst>
            <pc:docMk/>
            <pc:sldMk cId="2402743495" sldId="360"/>
            <ac:spMk id="3" creationId="{4A9FE8C8-1359-4290-8961-92D21C07D1E2}"/>
          </ac:spMkLst>
        </pc:spChg>
        <pc:spChg chg="mod">
          <ac:chgData name="Froelicher, Joseph" userId="4d3d89af-ad8d-43df-a359-eec619f28873" providerId="ADAL" clId="{175534EF-4482-4ECD-9E07-7C6FA6B6F522}" dt="2021-09-13T15:18:22.897" v="262" actId="1076"/>
          <ac:spMkLst>
            <pc:docMk/>
            <pc:sldMk cId="2402743495" sldId="360"/>
            <ac:spMk id="4" creationId="{37426891-4925-4B7C-BE4D-F6C73DFB0B80}"/>
          </ac:spMkLst>
        </pc:spChg>
        <pc:spChg chg="mod">
          <ac:chgData name="Froelicher, Joseph" userId="4d3d89af-ad8d-43df-a359-eec619f28873" providerId="ADAL" clId="{175534EF-4482-4ECD-9E07-7C6FA6B6F522}" dt="2021-09-13T15:18:22.897" v="262" actId="1076"/>
          <ac:spMkLst>
            <pc:docMk/>
            <pc:sldMk cId="2402743495" sldId="360"/>
            <ac:spMk id="5" creationId="{37058D46-7804-48B8-88B1-EBE13CEB1F03}"/>
          </ac:spMkLst>
        </pc:spChg>
        <pc:spChg chg="add del">
          <ac:chgData name="Froelicher, Joseph" userId="4d3d89af-ad8d-43df-a359-eec619f28873" providerId="ADAL" clId="{175534EF-4482-4ECD-9E07-7C6FA6B6F522}" dt="2021-09-13T15:18:12.523" v="261" actId="478"/>
          <ac:spMkLst>
            <pc:docMk/>
            <pc:sldMk cId="2402743495" sldId="360"/>
            <ac:spMk id="6" creationId="{1859A8B4-FCBF-4973-8E08-4A3CCA884750}"/>
          </ac:spMkLst>
        </pc:spChg>
        <pc:spChg chg="add mod">
          <ac:chgData name="Froelicher, Joseph" userId="4d3d89af-ad8d-43df-a359-eec619f28873" providerId="ADAL" clId="{175534EF-4482-4ECD-9E07-7C6FA6B6F522}" dt="2021-09-13T15:25:49.582" v="1033" actId="6549"/>
          <ac:spMkLst>
            <pc:docMk/>
            <pc:sldMk cId="2402743495" sldId="360"/>
            <ac:spMk id="7" creationId="{EEB01D59-C9A0-4FE3-B7A7-4D816B563470}"/>
          </ac:spMkLst>
        </pc:spChg>
        <pc:spChg chg="add mod">
          <ac:chgData name="Froelicher, Joseph" userId="4d3d89af-ad8d-43df-a359-eec619f28873" providerId="ADAL" clId="{175534EF-4482-4ECD-9E07-7C6FA6B6F522}" dt="2021-09-13T15:18:50.666" v="316" actId="14100"/>
          <ac:spMkLst>
            <pc:docMk/>
            <pc:sldMk cId="2402743495" sldId="360"/>
            <ac:spMk id="8" creationId="{5DE7764C-4C17-49AF-B2EF-6ADC9046BAA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53EBD-2868-854D-B7E4-FEB3D2B729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0E9156-2865-E34D-B5BE-6030F5B6488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349C0C-E19E-2A41-9ADF-2987DE64CDD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48FF2-80CA-5040-A76B-E7E8773EE7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E9548-A76A-A44A-B5A6-B38389EF447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6A50A9-82D1-EE42-A9BF-9F5047B52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842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AE1E33-D903-42F5-918E-4EEA31BDA9DA}" type="datetimeFigureOut">
              <a:rPr lang="en-US" smtClean="0"/>
              <a:t>11/30/2021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9F632-0407-4C0A-BE8F-CDAC807460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63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9F632-0407-4C0A-BE8F-CDAC807460C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04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9F632-0407-4C0A-BE8F-CDAC807460C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021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9D32-A698-4EEB-B860-8705CEE0E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6C5EBE-54CD-468A-94A7-3A3D3F750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6326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5B5AF314-6C09-934D-BDD2-4D265D3A7B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785" y="0"/>
            <a:ext cx="12054215" cy="6858000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B9B43E3F-9CDB-1941-90CE-D4A6CAA346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062460-7156-124C-8F95-CF83C8A652D2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12994B7-EBE5-5547-9B7C-94C22155B6E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6068" y="2876656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395625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ll building in a city&#10;&#10;Description automatically generated">
            <a:extLst>
              <a:ext uri="{FF2B5EF4-FFF2-40B4-BE49-F238E27FC236}">
                <a16:creationId xmlns:a16="http://schemas.microsoft.com/office/drawing/2014/main" id="{DF83CFDB-866D-584A-BB61-1DD61C588C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1"/>
          <a:stretch/>
        </p:blipFill>
        <p:spPr>
          <a:xfrm>
            <a:off x="131848" y="0"/>
            <a:ext cx="12060151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8C1C290-7C3A-DF40-ACF5-3AA105F08442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61209DC4-2E36-7146-9313-FC96B03FA9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5139" y="456830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A92E7E29-3EA7-F04E-BFA2-AD7947BCF6A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5516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large building&#10;&#10;Description automatically generated">
            <a:extLst>
              <a:ext uri="{FF2B5EF4-FFF2-40B4-BE49-F238E27FC236}">
                <a16:creationId xmlns:a16="http://schemas.microsoft.com/office/drawing/2014/main" id="{3762F0A7-6FD3-E14B-A3CA-A2AFC5F41A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092" y="0"/>
            <a:ext cx="12056908" cy="6858000"/>
          </a:xfrm>
          <a:prstGeom prst="rect">
            <a:avLst/>
          </a:prstGeom>
        </p:spPr>
      </p:pic>
      <p:sp>
        <p:nvSpPr>
          <p:cNvPr id="34" name="Text Placeholder 12">
            <a:extLst>
              <a:ext uri="{FF2B5EF4-FFF2-40B4-BE49-F238E27FC236}">
                <a16:creationId xmlns:a16="http://schemas.microsoft.com/office/drawing/2014/main" id="{66A599F1-992C-6646-91DC-715705FA16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93901" y="3611916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3D31933-7D67-D54C-8048-59AD4560A6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98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ign in front of a building&#10;&#10;Description automatically generated">
            <a:extLst>
              <a:ext uri="{FF2B5EF4-FFF2-40B4-BE49-F238E27FC236}">
                <a16:creationId xmlns:a16="http://schemas.microsoft.com/office/drawing/2014/main" id="{488A7EE0-3EE9-1B41-B9FF-7373BABDD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202" y="0"/>
            <a:ext cx="12046040" cy="685800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F2346E69-E968-314F-865C-5B7DFCB7E61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8427CB90-B1AF-F346-BC89-EC44BBEC3D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0613" y="53287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2057342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luttered desk&#10;&#10;Description automatically generated">
            <a:extLst>
              <a:ext uri="{FF2B5EF4-FFF2-40B4-BE49-F238E27FC236}">
                <a16:creationId xmlns:a16="http://schemas.microsoft.com/office/drawing/2014/main" id="{1CF682F6-C293-6A4D-9B1E-DF7CC929D3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115" y="-1"/>
            <a:ext cx="12056885" cy="6858001"/>
          </a:xfrm>
          <a:prstGeom prst="rect">
            <a:avLst/>
          </a:prstGeom>
        </p:spPr>
      </p:pic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5510073B-537B-0D49-B4E1-5AC772D5D15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2810667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9CE911-8C0F-D644-9594-86E95F21AB2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873" y="6054291"/>
            <a:ext cx="2613718" cy="47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77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view of a city&#10;&#10;Description automatically generated">
            <a:extLst>
              <a:ext uri="{FF2B5EF4-FFF2-40B4-BE49-F238E27FC236}">
                <a16:creationId xmlns:a16="http://schemas.microsoft.com/office/drawing/2014/main" id="{AE3A9CA1-3A58-114E-BACF-9ED266B041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0146" y="0"/>
            <a:ext cx="12041463" cy="6858000"/>
          </a:xfrm>
          <a:prstGeom prst="rect">
            <a:avLst/>
          </a:prstGeom>
        </p:spPr>
      </p:pic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FCFFE94B-123E-C04C-82CB-EE0C2A59F6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58701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A87BEBE7-662D-334D-B3DD-14531AD2BA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629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view of a city at night&#10;&#10;Description automatically generated">
            <a:extLst>
              <a:ext uri="{FF2B5EF4-FFF2-40B4-BE49-F238E27FC236}">
                <a16:creationId xmlns:a16="http://schemas.microsoft.com/office/drawing/2014/main" id="{3C3AEF05-C58F-7B4F-A88C-D5659D3A5F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140147" y="-1"/>
            <a:ext cx="12041462" cy="6858001"/>
          </a:xfrm>
          <a:prstGeom prst="rect">
            <a:avLst/>
          </a:prstGeom>
        </p:spPr>
      </p:pic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6747931A-6D7B-6240-AF8E-48071025707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58701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72352A9-751F-A14B-A030-D47E30C63BA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567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C3A0F-6E55-4B06-8CB0-0EB6D0AA83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DEEC2A-FE95-4D69-96AF-7CB414DE65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227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669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E6203-7543-CE47-8A1E-A889E9113A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785" y="620440"/>
            <a:ext cx="4992556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HEADING TEXT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FC070BE-1FEE-F04B-B456-3EF06CBAAE5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5" y="224484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45ACD58-D78E-8E48-9455-5C51433032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2" y="3610038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23DA182-ED9A-0045-A9F8-B4FE7EBCB5A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5" y="3256878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4D301D-51D2-7B49-B36F-2D3B066FD32F}"/>
              </a:ext>
            </a:extLst>
          </p:cNvPr>
          <p:cNvSpPr/>
          <p:nvPr userDrawn="1"/>
        </p:nvSpPr>
        <p:spPr>
          <a:xfrm>
            <a:off x="0" y="555892"/>
            <a:ext cx="416859" cy="1219120"/>
          </a:xfrm>
          <a:prstGeom prst="rect">
            <a:avLst/>
          </a:prstGeom>
          <a:solidFill>
            <a:srgbClr val="CBB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Picture Placeholder 15">
            <a:extLst>
              <a:ext uri="{FF2B5EF4-FFF2-40B4-BE49-F238E27FC236}">
                <a16:creationId xmlns:a16="http://schemas.microsoft.com/office/drawing/2014/main" id="{BBB4CB9C-ACE6-C049-B0B7-CFE3862C2E2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1750613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4A6B9E0-8BB5-5A4E-B3FD-96457F7267FA}"/>
              </a:ext>
            </a:extLst>
          </p:cNvPr>
          <p:cNvSpPr/>
          <p:nvPr userDrawn="1"/>
        </p:nvSpPr>
        <p:spPr>
          <a:xfrm>
            <a:off x="0" y="555892"/>
            <a:ext cx="416859" cy="707886"/>
          </a:xfrm>
          <a:prstGeom prst="rect">
            <a:avLst/>
          </a:prstGeom>
          <a:solidFill>
            <a:srgbClr val="CBB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C8EB69E-47F3-694D-A275-23388F3B4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784" y="620441"/>
            <a:ext cx="9143215" cy="643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HEADING TEXT GOES HERE</a:t>
            </a:r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0F974FB2-8D75-DA41-B324-DD4C53B0A3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2C089CB9-1237-DF47-979F-BF42687AD1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1AA03A5E-6068-E541-BC6B-D15350A09A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8AE174FD-3800-994F-BFA6-327768F383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04724" y="1922114"/>
            <a:ext cx="5324475" cy="3916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807106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nical Ca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F646B38-2DA4-0D4B-ADBF-652AA90F5193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3693446" y="2806995"/>
            <a:chExt cx="946988" cy="94698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9BCEFF0-634C-2141-9CAA-A4B41968BB86}"/>
                </a:ext>
              </a:extLst>
            </p:cNvPr>
            <p:cNvSpPr/>
            <p:nvPr/>
          </p:nvSpPr>
          <p:spPr>
            <a:xfrm>
              <a:off x="3693446" y="2806995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B0DEC4-6C7E-2D41-86D8-E0D0C3DBA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09665" y="2909785"/>
              <a:ext cx="720601" cy="720601"/>
            </a:xfrm>
            <a:prstGeom prst="rect">
              <a:avLst/>
            </a:prstGeom>
          </p:spPr>
        </p:pic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1DF9BF6F-5BE5-A949-A2BE-FEB6D3DE73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CLINICAL CARE HEADLINE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632BF96A-B5EB-CE4D-B28C-D3E503A430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B78C0FC2-AC0D-294F-9B31-E0C4B664BC3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97048F38-8868-E245-9A6A-ACE7B8690C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2C5BB342-F305-7C4A-AB1C-2B52530AFB7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572251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ov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797ACA-64C8-7D40-89A6-029F81442CA3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600622" y="494100"/>
            <a:chExt cx="946988" cy="9469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FF4B835-26A5-6446-8C81-08408FEF2E79}"/>
                </a:ext>
              </a:extLst>
            </p:cNvPr>
            <p:cNvSpPr/>
            <p:nvPr/>
          </p:nvSpPr>
          <p:spPr>
            <a:xfrm>
              <a:off x="600622" y="494100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 descr="A close up of a logo&#10;&#10;Description automatically generated">
              <a:extLst>
                <a:ext uri="{FF2B5EF4-FFF2-40B4-BE49-F238E27FC236}">
                  <a16:creationId xmlns:a16="http://schemas.microsoft.com/office/drawing/2014/main" id="{C1B9D8A2-E10E-C240-BB52-98F817076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5483" y="658960"/>
              <a:ext cx="617266" cy="617266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725F7162-D169-464C-AC28-508EBE308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INNOVATION HEADLINE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0A904540-C743-F240-9D83-88C35256DD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C27EDD35-7F0C-4E41-A6AF-912CBA83E0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62B64F62-B39C-884B-AA09-8D7E8B40FD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1" name="Picture Placeholder 15">
            <a:extLst>
              <a:ext uri="{FF2B5EF4-FFF2-40B4-BE49-F238E27FC236}">
                <a16:creationId xmlns:a16="http://schemas.microsoft.com/office/drawing/2014/main" id="{56B375AC-58B2-7345-BDF1-578A007A55C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646783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earc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E5AD0B6-2B6C-FA4D-ABA4-26B7B50E3F8B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600622" y="494100"/>
            <a:chExt cx="946988" cy="9469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F3A379D-1320-A64A-8C76-30C9FE7FC1BD}"/>
                </a:ext>
              </a:extLst>
            </p:cNvPr>
            <p:cNvSpPr/>
            <p:nvPr/>
          </p:nvSpPr>
          <p:spPr>
            <a:xfrm>
              <a:off x="600622" y="494100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A7CB0C8-EBE5-7748-8915-FC6D08E1C1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1972" y="615449"/>
              <a:ext cx="704288" cy="704288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751C049B-037A-E74B-943B-377837A7AA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581107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RESEARCH HEADLINE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97AAA9A8-1C75-6440-999B-00827C6CC0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94B577A8-CF1D-3142-A816-011F969413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8FF370A9-2602-D74B-AE49-0AC661AFF6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1" name="Picture Placeholder 15">
            <a:extLst>
              <a:ext uri="{FF2B5EF4-FFF2-40B4-BE49-F238E27FC236}">
                <a16:creationId xmlns:a16="http://schemas.microsoft.com/office/drawing/2014/main" id="{453BF050-CD13-C94C-B9CE-B2E72A1FA2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3897868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uc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E525F57E-86A8-8144-8038-AEFA51EB9EED}"/>
              </a:ext>
            </a:extLst>
          </p:cNvPr>
          <p:cNvSpPr/>
          <p:nvPr userDrawn="1"/>
        </p:nvSpPr>
        <p:spPr>
          <a:xfrm>
            <a:off x="600622" y="494100"/>
            <a:ext cx="946988" cy="946988"/>
          </a:xfrm>
          <a:prstGeom prst="ellipse">
            <a:avLst/>
          </a:prstGeom>
          <a:solidFill>
            <a:schemeClr val="bg1"/>
          </a:solidFill>
          <a:ln w="38100">
            <a:solidFill>
              <a:srgbClr val="CBB37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A53CE1-7B8D-F74E-9A10-561D816A71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579" y="598495"/>
            <a:ext cx="765089" cy="76508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FCD0229-8FEF-1A41-9E88-9ED0CD2C6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EDUCATION HEADLINE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34875887-C26C-EF4B-9E8B-B815DE9A0D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2DD5ABC8-4DA4-B141-AA0E-20711C2626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3CF7DBDE-C516-2645-9102-1B4C37B249C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0" name="Picture Placeholder 15">
            <a:extLst>
              <a:ext uri="{FF2B5EF4-FFF2-40B4-BE49-F238E27FC236}">
                <a16:creationId xmlns:a16="http://schemas.microsoft.com/office/drawing/2014/main" id="{987A6143-9BFB-0640-8A56-E6D2AFCAE10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448915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Text no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9AFDB238-CE84-D341-B157-1AA523A75A0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62966" y="2543238"/>
            <a:ext cx="4660900" cy="2560637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Pct val="110000"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0EAD4234-EBED-FC4C-AC38-CEE9D587354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62949" y="2100430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9F6BA08-429D-4C46-A161-74FD957782A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2825" y="1389063"/>
            <a:ext cx="5324475" cy="39989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3668502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4000">
              <a:schemeClr val="bg1">
                <a:lumMod val="97000"/>
              </a:schemeClr>
            </a:gs>
            <a:gs pos="100000">
              <a:schemeClr val="bg1">
                <a:lumMod val="9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0C6E7D-0691-E845-A7E5-00631560AC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94001"/>
            <a:ext cx="12191999" cy="70520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190085F-B6F6-BB4C-AFE0-865C96C35AB6}"/>
              </a:ext>
            </a:extLst>
          </p:cNvPr>
          <p:cNvSpPr/>
          <p:nvPr userDrawn="1"/>
        </p:nvSpPr>
        <p:spPr>
          <a:xfrm>
            <a:off x="2" y="2017795"/>
            <a:ext cx="852543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F23775-81D2-0941-971E-8BD0B8611163}"/>
              </a:ext>
            </a:extLst>
          </p:cNvPr>
          <p:cNvSpPr txBox="1">
            <a:spLocks/>
          </p:cNvSpPr>
          <p:nvPr userDrawn="1"/>
        </p:nvSpPr>
        <p:spPr>
          <a:xfrm>
            <a:off x="241433" y="2117487"/>
            <a:ext cx="9144000" cy="89400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POWERPOINT TITLE	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9E7E00-36E3-3542-B275-5CBA869A6B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190" y="1176983"/>
            <a:ext cx="6401094" cy="61484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DF865A41-D263-7E44-AD86-0DD07B34166B}"/>
              </a:ext>
            </a:extLst>
          </p:cNvPr>
          <p:cNvSpPr txBox="1">
            <a:spLocks/>
          </p:cNvSpPr>
          <p:nvPr userDrawn="1"/>
        </p:nvSpPr>
        <p:spPr>
          <a:xfrm>
            <a:off x="1225519" y="2911802"/>
            <a:ext cx="7299917" cy="63848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latin typeface="Helvetica Light" panose="020B0403020202020204" pitchFamily="34" charset="0"/>
              </a:rPr>
              <a:t>Insert Subtitle</a:t>
            </a:r>
          </a:p>
        </p:txBody>
      </p:sp>
    </p:spTree>
    <p:extLst>
      <p:ext uri="{BB962C8B-B14F-4D97-AF65-F5344CB8AC3E}">
        <p14:creationId xmlns:p14="http://schemas.microsoft.com/office/powerpoint/2010/main" val="1661049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Wingdings" charset="2"/>
        <a:buChar char="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Wingdings" charset="2"/>
        <a:buChar char="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3889B16-B69F-144B-9575-31ACC7D7EEBD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873" y="6054291"/>
            <a:ext cx="2613718" cy="4757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9D82DB-C54A-DD48-ACC9-321C5E21CB24}"/>
              </a:ext>
            </a:extLst>
          </p:cNvPr>
          <p:cNvSpPr/>
          <p:nvPr userDrawn="1"/>
        </p:nvSpPr>
        <p:spPr>
          <a:xfrm>
            <a:off x="9987280" y="6317974"/>
            <a:ext cx="215878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panose="020B0403020202020204" pitchFamily="34" charset="0"/>
              </a:rPr>
              <a:t>Denver Crimes By Neighborhood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4A15A6-10A8-0C48-9D7A-94270C27E8FC}"/>
              </a:ext>
            </a:extLst>
          </p:cNvPr>
          <p:cNvCxnSpPr>
            <a:cxnSpLocks/>
          </p:cNvCxnSpPr>
          <p:nvPr userDrawn="1"/>
        </p:nvCxnSpPr>
        <p:spPr>
          <a:xfrm>
            <a:off x="10324990" y="6266539"/>
            <a:ext cx="148336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D1A38E3-D28F-1C42-BDF8-EC581A238458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212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1" r:id="rId2"/>
    <p:sldLayoutId id="2147483687" r:id="rId3"/>
    <p:sldLayoutId id="2147483688" r:id="rId4"/>
    <p:sldLayoutId id="2147483696" r:id="rId5"/>
    <p:sldLayoutId id="2147483697" r:id="rId6"/>
    <p:sldLayoutId id="2147483698" r:id="rId7"/>
    <p:sldLayoutId id="2147483689" r:id="rId8"/>
    <p:sldLayoutId id="2147483692" r:id="rId9"/>
    <p:sldLayoutId id="2147483693" r:id="rId10"/>
    <p:sldLayoutId id="2147483694" r:id="rId11"/>
    <p:sldLayoutId id="2147483695" r:id="rId12"/>
    <p:sldLayoutId id="2147483700" r:id="rId13"/>
    <p:sldLayoutId id="2147483701" r:id="rId14"/>
    <p:sldLayoutId id="2147483702" r:id="rId1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60CB55F-7018-8045-A62A-AFC80237AC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6261"/>
            <a:ext cx="12191999" cy="695076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5999311-31A2-5445-A802-17D1F02724AC}"/>
              </a:ext>
            </a:extLst>
          </p:cNvPr>
          <p:cNvSpPr/>
          <p:nvPr userDrawn="1"/>
        </p:nvSpPr>
        <p:spPr>
          <a:xfrm>
            <a:off x="1" y="2025525"/>
            <a:ext cx="785858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3065C-C879-5E46-9E43-F2AA0068548C}"/>
              </a:ext>
            </a:extLst>
          </p:cNvPr>
          <p:cNvSpPr txBox="1">
            <a:spLocks/>
          </p:cNvSpPr>
          <p:nvPr userDrawn="1"/>
        </p:nvSpPr>
        <p:spPr>
          <a:xfrm>
            <a:off x="1457490" y="1929783"/>
            <a:ext cx="9144000" cy="108549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THANK YOU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56A806-CA4D-C646-9E64-B6D7EDF6E19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7490" y="1219201"/>
            <a:ext cx="6401094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65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3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604670C-E670-CE47-9545-E6736381DE2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94001"/>
            <a:ext cx="12191999" cy="70520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5F7BDD8-8641-8841-9B92-E853C2D4F027}"/>
              </a:ext>
            </a:extLst>
          </p:cNvPr>
          <p:cNvSpPr/>
          <p:nvPr/>
        </p:nvSpPr>
        <p:spPr>
          <a:xfrm>
            <a:off x="2" y="2017795"/>
            <a:ext cx="852543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B4D204A-4FCA-0344-A580-1895CAC5DF14}"/>
              </a:ext>
            </a:extLst>
          </p:cNvPr>
          <p:cNvSpPr txBox="1">
            <a:spLocks/>
          </p:cNvSpPr>
          <p:nvPr/>
        </p:nvSpPr>
        <p:spPr>
          <a:xfrm>
            <a:off x="-309281" y="2017795"/>
            <a:ext cx="9144000" cy="89400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Longitudinal Analysis Project: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Denver Crime Data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BA0C49-94AF-6348-A500-6FFC79924F5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190" y="1176983"/>
            <a:ext cx="6401094" cy="61484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3C19C29-F206-A74F-A2B5-7A04A5F61F07}"/>
              </a:ext>
            </a:extLst>
          </p:cNvPr>
          <p:cNvSpPr txBox="1">
            <a:spLocks/>
          </p:cNvSpPr>
          <p:nvPr/>
        </p:nvSpPr>
        <p:spPr>
          <a:xfrm>
            <a:off x="1225519" y="2911802"/>
            <a:ext cx="7299917" cy="63848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latin typeface="Helvetica Light" panose="020B0403020202020204" pitchFamily="34" charset="0"/>
              </a:rPr>
              <a:t>Joe Froelicher</a:t>
            </a:r>
          </a:p>
        </p:txBody>
      </p:sp>
    </p:spTree>
    <p:extLst>
      <p:ext uri="{BB962C8B-B14F-4D97-AF65-F5344CB8AC3E}">
        <p14:creationId xmlns:p14="http://schemas.microsoft.com/office/powerpoint/2010/main" val="1267912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Linear Mixed Model Selection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044DD8C-5DC5-4928-BBD4-62C4985FF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773109"/>
              </p:ext>
            </p:extLst>
          </p:nvPr>
        </p:nvGraphicFramePr>
        <p:xfrm>
          <a:off x="3650105" y="1169233"/>
          <a:ext cx="8154650" cy="4197248"/>
        </p:xfrm>
        <a:graphic>
          <a:graphicData uri="http://schemas.openxmlformats.org/drawingml/2006/table">
            <a:tbl>
              <a:tblPr>
                <a:tableStyleId>{E929F9F4-4A8F-4326-A1B4-22849713DDAB}</a:tableStyleId>
              </a:tblPr>
              <a:tblGrid>
                <a:gridCol w="818087">
                  <a:extLst>
                    <a:ext uri="{9D8B030D-6E8A-4147-A177-3AD203B41FA5}">
                      <a16:colId xmlns:a16="http://schemas.microsoft.com/office/drawing/2014/main" val="2413193364"/>
                    </a:ext>
                  </a:extLst>
                </a:gridCol>
                <a:gridCol w="686967">
                  <a:extLst>
                    <a:ext uri="{9D8B030D-6E8A-4147-A177-3AD203B41FA5}">
                      <a16:colId xmlns:a16="http://schemas.microsoft.com/office/drawing/2014/main" val="3713406687"/>
                    </a:ext>
                  </a:extLst>
                </a:gridCol>
                <a:gridCol w="977488">
                  <a:extLst>
                    <a:ext uri="{9D8B030D-6E8A-4147-A177-3AD203B41FA5}">
                      <a16:colId xmlns:a16="http://schemas.microsoft.com/office/drawing/2014/main" val="1203800449"/>
                    </a:ext>
                  </a:extLst>
                </a:gridCol>
                <a:gridCol w="1064901">
                  <a:extLst>
                    <a:ext uri="{9D8B030D-6E8A-4147-A177-3AD203B41FA5}">
                      <a16:colId xmlns:a16="http://schemas.microsoft.com/office/drawing/2014/main" val="1353882330"/>
                    </a:ext>
                  </a:extLst>
                </a:gridCol>
                <a:gridCol w="1044334">
                  <a:extLst>
                    <a:ext uri="{9D8B030D-6E8A-4147-A177-3AD203B41FA5}">
                      <a16:colId xmlns:a16="http://schemas.microsoft.com/office/drawing/2014/main" val="909606005"/>
                    </a:ext>
                  </a:extLst>
                </a:gridCol>
                <a:gridCol w="1044334">
                  <a:extLst>
                    <a:ext uri="{9D8B030D-6E8A-4147-A177-3AD203B41FA5}">
                      <a16:colId xmlns:a16="http://schemas.microsoft.com/office/drawing/2014/main" val="3921971199"/>
                    </a:ext>
                  </a:extLst>
                </a:gridCol>
                <a:gridCol w="985201">
                  <a:extLst>
                    <a:ext uri="{9D8B030D-6E8A-4147-A177-3AD203B41FA5}">
                      <a16:colId xmlns:a16="http://schemas.microsoft.com/office/drawing/2014/main" val="2204971391"/>
                    </a:ext>
                  </a:extLst>
                </a:gridCol>
                <a:gridCol w="766669">
                  <a:extLst>
                    <a:ext uri="{9D8B030D-6E8A-4147-A177-3AD203B41FA5}">
                      <a16:colId xmlns:a16="http://schemas.microsoft.com/office/drawing/2014/main" val="3656487887"/>
                    </a:ext>
                  </a:extLst>
                </a:gridCol>
                <a:gridCol w="766669">
                  <a:extLst>
                    <a:ext uri="{9D8B030D-6E8A-4147-A177-3AD203B41FA5}">
                      <a16:colId xmlns:a16="http://schemas.microsoft.com/office/drawing/2014/main" val="702570388"/>
                    </a:ext>
                  </a:extLst>
                </a:gridCol>
              </a:tblGrid>
              <a:tr h="524656"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Covariance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Estimates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Criterion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69917790"/>
                  </a:ext>
                </a:extLst>
              </a:tr>
              <a:tr h="52465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Model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Type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1st-order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2nd-order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3rd-order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AIC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AICc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BIC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6413065"/>
                  </a:ext>
                </a:extLst>
              </a:tr>
              <a:tr h="52465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Linear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AR(1)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0.2678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0.997733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-79.8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-79.8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-68.3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64843226"/>
                  </a:ext>
                </a:extLst>
              </a:tr>
              <a:tr h="524656">
                <a:tc v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CSH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0.9365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1.002957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-69.8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-66.2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22.3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extLst>
                  <a:ext uri="{0D108BD9-81ED-4DB2-BD59-A6C34878D82A}">
                    <a16:rowId xmlns:a16="http://schemas.microsoft.com/office/drawing/2014/main" val="3093069294"/>
                  </a:ext>
                </a:extLst>
              </a:tr>
              <a:tr h="52465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Square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AR(1)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0.1718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1.067052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0.994913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-134.6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-134.5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-120.8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extLst>
                  <a:ext uri="{0D108BD9-81ED-4DB2-BD59-A6C34878D82A}">
                    <a16:rowId xmlns:a16="http://schemas.microsoft.com/office/drawing/2014/main" val="887905493"/>
                  </a:ext>
                </a:extLst>
              </a:tr>
              <a:tr h="524656">
                <a:tc v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CSH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0.9404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1.081242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0.99374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-134.3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-130.4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-39.8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extLst>
                  <a:ext uri="{0D108BD9-81ED-4DB2-BD59-A6C34878D82A}">
                    <a16:rowId xmlns:a16="http://schemas.microsoft.com/office/drawing/2014/main" val="1230347463"/>
                  </a:ext>
                </a:extLst>
              </a:tr>
              <a:tr h="52465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Cubic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AR(1)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0.1556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0.937545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1.019253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0.987677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-170.1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-169.9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-153.9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extLst>
                  <a:ext uri="{0D108BD9-81ED-4DB2-BD59-A6C34878D82A}">
                    <a16:rowId xmlns:a16="http://schemas.microsoft.com/office/drawing/2014/main" val="1327370689"/>
                  </a:ext>
                </a:extLst>
              </a:tr>
              <a:tr h="524656">
                <a:tc v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CSH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0.9135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0.951077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1.01741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0.998811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-177.9</a:t>
                      </a:r>
                      <a:endParaRPr lang="en-US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-173.9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-81.2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00" marR="6800" marT="6800" marB="0" anchor="ctr"/>
                </a:tc>
                <a:extLst>
                  <a:ext uri="{0D108BD9-81ED-4DB2-BD59-A6C34878D82A}">
                    <a16:rowId xmlns:a16="http://schemas.microsoft.com/office/drawing/2014/main" val="22202270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4889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96819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Implications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FD9F334-0583-46EC-BCC4-514FD08BE777}"/>
              </a:ext>
            </a:extLst>
          </p:cNvPr>
          <p:cNvSpPr txBox="1">
            <a:spLocks/>
          </p:cNvSpPr>
          <p:nvPr/>
        </p:nvSpPr>
        <p:spPr>
          <a:xfrm>
            <a:off x="647900" y="1361058"/>
            <a:ext cx="10896199" cy="41358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Incidence rate highest in Auraria (downtown)</a:t>
            </a:r>
          </a:p>
          <a:p>
            <a:pPr lvl="1"/>
            <a:r>
              <a:rPr lang="en-US" dirty="0"/>
              <a:t>High crime, low population</a:t>
            </a:r>
          </a:p>
          <a:p>
            <a:r>
              <a:rPr lang="en-US" dirty="0"/>
              <a:t>Higher Odds of traffic crime along the I-25 corridor</a:t>
            </a:r>
          </a:p>
          <a:p>
            <a:r>
              <a:rPr lang="en-US" dirty="0"/>
              <a:t>Higher odds of ‘not’ traffic crime at DIA</a:t>
            </a:r>
          </a:p>
          <a:p>
            <a:r>
              <a:rPr lang="en-US" dirty="0"/>
              <a:t>There is evidence of some sort of serial correlation between months within neighborhoods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345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96819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Limitations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25068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FD9F334-0583-46EC-BCC4-514FD08BE777}"/>
              </a:ext>
            </a:extLst>
          </p:cNvPr>
          <p:cNvSpPr txBox="1">
            <a:spLocks/>
          </p:cNvSpPr>
          <p:nvPr/>
        </p:nvSpPr>
        <p:spPr>
          <a:xfrm>
            <a:off x="647900" y="1361058"/>
            <a:ext cx="10896199" cy="41358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Crimes committed by moving populations, census data is a static population </a:t>
            </a:r>
          </a:p>
          <a:p>
            <a:r>
              <a:rPr lang="en-US" dirty="0"/>
              <a:t>Census data from 2010, crimes from 2018</a:t>
            </a:r>
          </a:p>
          <a:p>
            <a:r>
              <a:rPr lang="en-US" dirty="0"/>
              <a:t>There is demographic information in the census data, but I chose not to use it for the potential implications</a:t>
            </a:r>
          </a:p>
          <a:p>
            <a:r>
              <a:rPr lang="en-US" dirty="0"/>
              <a:t>There are more sophisticated modeling techniques for spatial data</a:t>
            </a:r>
          </a:p>
          <a:p>
            <a:r>
              <a:rPr lang="en-US" dirty="0"/>
              <a:t>Traffic crimes is not necessarily a good indicator for ‘violent’ crimes</a:t>
            </a:r>
          </a:p>
          <a:p>
            <a:r>
              <a:rPr lang="en-US" dirty="0"/>
              <a:t>High number of parameters in Heterogeneous CS</a:t>
            </a:r>
          </a:p>
        </p:txBody>
      </p:sp>
    </p:spTree>
    <p:extLst>
      <p:ext uri="{BB962C8B-B14F-4D97-AF65-F5344CB8AC3E}">
        <p14:creationId xmlns:p14="http://schemas.microsoft.com/office/powerpoint/2010/main" val="665492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604670C-E670-CE47-9545-E6736381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6261"/>
            <a:ext cx="12191999" cy="695076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5F7BDD8-8641-8841-9B92-E853C2D4F027}"/>
              </a:ext>
            </a:extLst>
          </p:cNvPr>
          <p:cNvSpPr/>
          <p:nvPr/>
        </p:nvSpPr>
        <p:spPr>
          <a:xfrm>
            <a:off x="1" y="2025525"/>
            <a:ext cx="785858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B4D204A-4FCA-0344-A580-1895CAC5DF14}"/>
              </a:ext>
            </a:extLst>
          </p:cNvPr>
          <p:cNvSpPr txBox="1">
            <a:spLocks/>
          </p:cNvSpPr>
          <p:nvPr/>
        </p:nvSpPr>
        <p:spPr>
          <a:xfrm>
            <a:off x="1457490" y="1929783"/>
            <a:ext cx="9144000" cy="108549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THANK YOU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BA0C49-94AF-6348-A500-6FFC79924F5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7490" y="1219201"/>
            <a:ext cx="6401094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07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82110" y="620441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Aims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883135"/>
            <a:ext cx="10726366" cy="309172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 random effects to model the neighborhood odds of violent crimes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Model crime over time, incorporating a correlation structure between time points</a:t>
            </a:r>
          </a:p>
        </p:txBody>
      </p:sp>
    </p:spTree>
    <p:extLst>
      <p:ext uri="{BB962C8B-B14F-4D97-AF65-F5344CB8AC3E}">
        <p14:creationId xmlns:p14="http://schemas.microsoft.com/office/powerpoint/2010/main" val="361486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5" y="424682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Analyses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FD9F334-0583-46EC-BCC4-514FD08BE777}"/>
              </a:ext>
            </a:extLst>
          </p:cNvPr>
          <p:cNvSpPr txBox="1">
            <a:spLocks/>
          </p:cNvSpPr>
          <p:nvPr/>
        </p:nvSpPr>
        <p:spPr>
          <a:xfrm>
            <a:off x="652125" y="1841505"/>
            <a:ext cx="10896199" cy="29087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Generalized linear mixed model regression for violent crimes with random effects for neighborhood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Linear Mixed Model comparison for crimes per month in 2018</a:t>
            </a:r>
          </a:p>
          <a:p>
            <a:pPr lvl="1"/>
            <a:r>
              <a:rPr lang="en-US" dirty="0"/>
              <a:t>Comparing higher order terms and covariance structures</a:t>
            </a:r>
          </a:p>
        </p:txBody>
      </p:sp>
    </p:spTree>
    <p:extLst>
      <p:ext uri="{BB962C8B-B14F-4D97-AF65-F5344CB8AC3E}">
        <p14:creationId xmlns:p14="http://schemas.microsoft.com/office/powerpoint/2010/main" val="1792734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137954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Crime Rates By Neighborhood</a:t>
            </a:r>
          </a:p>
          <a:p>
            <a:pPr algn="ctr"/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40D8F1B-9C8A-470C-880A-CBB80D91D5DC}"/>
              </a:ext>
            </a:extLst>
          </p:cNvPr>
          <p:cNvSpPr txBox="1">
            <a:spLocks/>
          </p:cNvSpPr>
          <p:nvPr/>
        </p:nvSpPr>
        <p:spPr>
          <a:xfrm>
            <a:off x="652127" y="1393977"/>
            <a:ext cx="5156392" cy="40700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D4AF1F8-47A4-47D3-A371-1169F878D0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1" t="2325" r="18644"/>
          <a:stretch/>
        </p:blipFill>
        <p:spPr>
          <a:xfrm>
            <a:off x="2593383" y="781292"/>
            <a:ext cx="7005234" cy="561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819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D4D28E87-62D2-4602-B72F-5F74AA23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19150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Crime Rates By Neighborhood (Cont.)</a:t>
            </a:r>
          </a:p>
        </p:txBody>
      </p: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DC6BE4F9-1765-4A3D-8718-FF1C5235F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379" y="2139351"/>
            <a:ext cx="8021240" cy="4165196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40D8F1B-9C8A-470C-880A-CBB80D91D5DC}"/>
              </a:ext>
            </a:extLst>
          </p:cNvPr>
          <p:cNvSpPr txBox="1">
            <a:spLocks/>
          </p:cNvSpPr>
          <p:nvPr/>
        </p:nvSpPr>
        <p:spPr>
          <a:xfrm>
            <a:off x="652127" y="1393977"/>
            <a:ext cx="5156392" cy="40700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157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5" y="362934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Logistic Mixed Model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D0C1E06-7F09-4957-92C1-298A0B87F331}"/>
                  </a:ext>
                </a:extLst>
              </p:cNvPr>
              <p:cNvSpPr txBox="1"/>
              <p:nvPr/>
            </p:nvSpPr>
            <p:spPr>
              <a:xfrm>
                <a:off x="4395242" y="1048936"/>
                <a:ext cx="3098091" cy="4898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pop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D0C1E06-7F09-4957-92C1-298A0B87F3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5242" y="1048936"/>
                <a:ext cx="3098091" cy="48981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C16A261-1035-4BFD-9055-6536DBD2EDB8}"/>
                  </a:ext>
                </a:extLst>
              </p:cNvPr>
              <p:cNvSpPr txBox="1"/>
              <p:nvPr/>
            </p:nvSpPr>
            <p:spPr>
              <a:xfrm>
                <a:off x="3519043" y="2163420"/>
                <a:ext cx="515391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𝑝𝑟𝑜𝑏𝑎𝑏𝑖𝑙𝑖𝑡𝑦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𝑐𝑟𝑖𝑚𝑒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𝑛𝑜𝑡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𝑏𝑒𝑖𝑔𝑛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𝑡𝑟𝑎𝑓𝑓𝑖𝑐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𝑐𝑟𝑖𝑚𝑒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C16A261-1035-4BFD-9055-6536DBD2ED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9043" y="2163420"/>
                <a:ext cx="5153911" cy="276999"/>
              </a:xfrm>
              <a:prstGeom prst="rect">
                <a:avLst/>
              </a:prstGeom>
              <a:blipFill>
                <a:blip r:embed="rId3"/>
                <a:stretch>
                  <a:fillRect l="-709" b="-3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07EB356-E59B-4FF1-A1F6-7AF5DBB5732D}"/>
                  </a:ext>
                </a:extLst>
              </p:cNvPr>
              <p:cNvSpPr txBox="1"/>
              <p:nvPr/>
            </p:nvSpPr>
            <p:spPr>
              <a:xfrm>
                <a:off x="3840444" y="2656705"/>
                <a:ext cx="451110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𝑝𝑟𝑜𝑏𝑎𝑏𝑖𝑙𝑖𝑡𝑦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𝑐𝑟𝑖𝑚𝑒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𝑡𝑟𝑎𝑓𝑓𝑖𝑐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𝑐𝑟𝑖𝑚𝑒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07EB356-E59B-4FF1-A1F6-7AF5DBB573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0444" y="2656705"/>
                <a:ext cx="4511107" cy="276999"/>
              </a:xfrm>
              <a:prstGeom prst="rect">
                <a:avLst/>
              </a:prstGeom>
              <a:blipFill>
                <a:blip r:embed="rId4"/>
                <a:stretch>
                  <a:fillRect l="-1351" b="-3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340782A-F05E-4CC4-A306-476BE9412A7F}"/>
                  </a:ext>
                </a:extLst>
              </p:cNvPr>
              <p:cNvSpPr txBox="1"/>
              <p:nvPr/>
            </p:nvSpPr>
            <p:spPr>
              <a:xfrm>
                <a:off x="5517280" y="3161238"/>
                <a:ext cx="11574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=1, …,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340782A-F05E-4CC4-A306-476BE9412A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7280" y="3161238"/>
                <a:ext cx="1157433" cy="276999"/>
              </a:xfrm>
              <a:prstGeom prst="rect">
                <a:avLst/>
              </a:prstGeom>
              <a:blipFill>
                <a:blip r:embed="rId5"/>
                <a:stretch>
                  <a:fillRect l="-6842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39BE79-C2B1-4A36-901B-7B00D6B3E0C6}"/>
                  </a:ext>
                </a:extLst>
              </p:cNvPr>
              <p:cNvSpPr txBox="1"/>
              <p:nvPr/>
            </p:nvSpPr>
            <p:spPr>
              <a:xfrm>
                <a:off x="3047996" y="3519780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𝑛𝑢𝑚𝑏𝑒𝑟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𝑐𝑟𝑖𝑚𝑒𝑠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039BE79-C2B1-4A36-901B-7B00D6B3E0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6" y="3519780"/>
                <a:ext cx="6096000" cy="369332"/>
              </a:xfrm>
              <a:prstGeom prst="rect">
                <a:avLst/>
              </a:prstGeom>
              <a:blipFill>
                <a:blip r:embed="rId6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8217C5-146B-433E-A6D1-65DBCEBECC77}"/>
                  </a:ext>
                </a:extLst>
              </p:cNvPr>
              <p:cNvSpPr txBox="1"/>
              <p:nvPr/>
            </p:nvSpPr>
            <p:spPr>
              <a:xfrm>
                <a:off x="3047996" y="3974228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…,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18217C5-146B-433E-A6D1-65DBCEBECC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6" y="3974228"/>
                <a:ext cx="6096000" cy="369332"/>
              </a:xfrm>
              <a:prstGeom prst="rect">
                <a:avLst/>
              </a:prstGeom>
              <a:blipFill>
                <a:blip r:embed="rId7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635520D-4CC9-402D-8EBB-09D26EEE01B1}"/>
                  </a:ext>
                </a:extLst>
              </p:cNvPr>
              <p:cNvSpPr txBox="1"/>
              <p:nvPr/>
            </p:nvSpPr>
            <p:spPr>
              <a:xfrm>
                <a:off x="3047996" y="4416022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𝑛𝑢𝑚𝑏𝑒𝑟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𝑛𝑒𝑖𝑔h𝑏𝑜𝑟h𝑜𝑜𝑑𝑠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635520D-4CC9-402D-8EBB-09D26EEE01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6" y="4416022"/>
                <a:ext cx="6096000" cy="369332"/>
              </a:xfrm>
              <a:prstGeom prst="rect">
                <a:avLst/>
              </a:prstGeom>
              <a:blipFill>
                <a:blip r:embed="rId8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F821ACE-48CE-4E20-88FB-B554014085FF}"/>
                  </a:ext>
                </a:extLst>
              </p:cNvPr>
              <p:cNvSpPr txBox="1"/>
              <p:nvPr/>
            </p:nvSpPr>
            <p:spPr>
              <a:xfrm>
                <a:off x="3047996" y="4811498"/>
                <a:ext cx="6096000" cy="39074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𝑝𝑜𝑝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𝑟𝑒𝑔𝑟𝑒𝑠𝑠𝑖𝑜𝑛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𝑐𝑜𝑒𝑓𝑓𝑖𝑐𝑖𝑒𝑛𝑡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𝑝𝑜𝑝𝑢𝑙𝑎𝑡𝑖𝑜𝑛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F821ACE-48CE-4E20-88FB-B554014085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6" y="4811498"/>
                <a:ext cx="6096000" cy="390748"/>
              </a:xfrm>
              <a:prstGeom prst="rect">
                <a:avLst/>
              </a:prstGeom>
              <a:blipFill>
                <a:blip r:embed="rId9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2859B40-D858-48ED-9D45-9721B296378A}"/>
                  </a:ext>
                </a:extLst>
              </p:cNvPr>
              <p:cNvSpPr txBox="1"/>
              <p:nvPr/>
            </p:nvSpPr>
            <p:spPr>
              <a:xfrm>
                <a:off x="3047996" y="5234661"/>
                <a:ext cx="6096000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𝑒𝑓𝑓𝑒𝑐𝑡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𝑓𝑜𝑟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𝑛𝑒𝑖𝑔h𝑏𝑜𝑟h𝑜𝑜</m:t>
                    </m:r>
                  </m:oMath>
                </a14:m>
                <a:r>
                  <a:rPr lang="en-US" dirty="0"/>
                  <a:t>d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2859B40-D858-48ED-9D45-9721B29637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6" y="5234661"/>
                <a:ext cx="6096000" cy="391646"/>
              </a:xfrm>
              <a:prstGeom prst="rect">
                <a:avLst/>
              </a:prstGeom>
              <a:blipFill>
                <a:blip r:embed="rId10"/>
                <a:stretch>
                  <a:fillRect t="-9375" b="-18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04D9136-A0C3-481E-8AD5-B73AF831F494}"/>
                  </a:ext>
                </a:extLst>
              </p:cNvPr>
              <p:cNvSpPr txBox="1"/>
              <p:nvPr/>
            </p:nvSpPr>
            <p:spPr>
              <a:xfrm>
                <a:off x="5213864" y="1702227"/>
                <a:ext cx="146084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𝑖𝑛𝑡𝑒𝑟𝑐𝑒𝑝𝑡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04D9136-A0C3-481E-8AD5-B73AF831F4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3864" y="1702227"/>
                <a:ext cx="1460849" cy="276999"/>
              </a:xfrm>
              <a:prstGeom prst="rect">
                <a:avLst/>
              </a:prstGeom>
              <a:blipFill>
                <a:blip r:embed="rId11"/>
                <a:stretch>
                  <a:fillRect l="-7083" r="-2500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6587FB3-4C84-4FF6-8C03-5EF7E425E218}"/>
                  </a:ext>
                </a:extLst>
              </p:cNvPr>
              <p:cNvSpPr txBox="1"/>
              <p:nvPr/>
            </p:nvSpPr>
            <p:spPr>
              <a:xfrm>
                <a:off x="3047996" y="5612395"/>
                <a:ext cx="6096000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0, 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𝑮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6587FB3-4C84-4FF6-8C03-5EF7E425E2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6" y="5612395"/>
                <a:ext cx="6096000" cy="391646"/>
              </a:xfrm>
              <a:prstGeom prst="rect">
                <a:avLst/>
              </a:prstGeom>
              <a:blipFill>
                <a:blip r:embed="rId12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9E7D6F-20C0-4543-AFE1-F70D65B31926}"/>
                  </a:ext>
                </a:extLst>
              </p:cNvPr>
              <p:cNvSpPr txBox="1"/>
              <p:nvPr/>
            </p:nvSpPr>
            <p:spPr>
              <a:xfrm>
                <a:off x="3047996" y="5933269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𝑮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𝑈𝑛𝑠𝑡𝑟𝑢𝑐𝑡𝑢𝑟𝑒𝑑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9E7D6F-20C0-4543-AFE1-F70D65B319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6" y="5933269"/>
                <a:ext cx="6096000" cy="3693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7472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137954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Results of Logistic Regression</a:t>
            </a:r>
          </a:p>
          <a:p>
            <a:pPr algn="ctr"/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40D8F1B-9C8A-470C-880A-CBB80D91D5DC}"/>
              </a:ext>
            </a:extLst>
          </p:cNvPr>
          <p:cNvSpPr txBox="1">
            <a:spLocks/>
          </p:cNvSpPr>
          <p:nvPr/>
        </p:nvSpPr>
        <p:spPr>
          <a:xfrm>
            <a:off x="652127" y="1393977"/>
            <a:ext cx="5156392" cy="40700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A597A5C9-FB26-457A-ACC0-02773C29CE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6" t="2692" r="18644"/>
          <a:stretch/>
        </p:blipFill>
        <p:spPr>
          <a:xfrm>
            <a:off x="2766446" y="781293"/>
            <a:ext cx="6823129" cy="5501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655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96819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Longitudinal Linear Mixed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7AC0C8B-B186-48B9-B0B4-104CAFE7849A}"/>
                  </a:ext>
                </a:extLst>
              </p:cNvPr>
              <p:cNvSpPr txBox="1"/>
              <p:nvPr/>
            </p:nvSpPr>
            <p:spPr>
              <a:xfrm>
                <a:off x="3962790" y="1063620"/>
                <a:ext cx="4266424" cy="3147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7AC0C8B-B186-48B9-B0B4-104CAFE784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2790" y="1063620"/>
                <a:ext cx="4266424" cy="314766"/>
              </a:xfrm>
              <a:prstGeom prst="rect">
                <a:avLst/>
              </a:prstGeom>
              <a:blipFill>
                <a:blip r:embed="rId2"/>
                <a:stretch>
                  <a:fillRect l="-286" b="-230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0575DF2-B6F0-4482-BF65-91ADC7C58341}"/>
                  </a:ext>
                </a:extLst>
              </p:cNvPr>
              <p:cNvSpPr txBox="1"/>
              <p:nvPr/>
            </p:nvSpPr>
            <p:spPr>
              <a:xfrm>
                <a:off x="4401846" y="1563530"/>
                <a:ext cx="3388300" cy="2993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𝐼𝑛𝑐𝑖𝑑𝑒𝑛𝑐𝑒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𝑑𝑒𝑛𝑠𝑖𝑡𝑦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𝑅𝑎𝑡𝑒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0575DF2-B6F0-4482-BF65-91ADC7C583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1846" y="1563530"/>
                <a:ext cx="3388300" cy="299313"/>
              </a:xfrm>
              <a:prstGeom prst="rect">
                <a:avLst/>
              </a:prstGeom>
              <a:blipFill>
                <a:blip r:embed="rId3"/>
                <a:stretch>
                  <a:fillRect l="-1978" r="-899" b="-2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2832FE9-5903-4821-8E06-1ACFFD91AC68}"/>
                  </a:ext>
                </a:extLst>
              </p:cNvPr>
              <p:cNvSpPr txBox="1"/>
              <p:nvPr/>
            </p:nvSpPr>
            <p:spPr>
              <a:xfrm>
                <a:off x="5365571" y="2017660"/>
                <a:ext cx="146084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𝑖𝑛𝑡𝑒𝑟𝑐𝑒𝑝𝑡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2832FE9-5903-4821-8E06-1ACFFD91AC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5571" y="2017660"/>
                <a:ext cx="1460849" cy="276999"/>
              </a:xfrm>
              <a:prstGeom prst="rect">
                <a:avLst/>
              </a:prstGeom>
              <a:blipFill>
                <a:blip r:embed="rId4"/>
                <a:stretch>
                  <a:fillRect l="-7083" r="-2500" b="-3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5377644-C033-470B-9235-8252CA89D924}"/>
                  </a:ext>
                </a:extLst>
              </p:cNvPr>
              <p:cNvSpPr txBox="1"/>
              <p:nvPr/>
            </p:nvSpPr>
            <p:spPr>
              <a:xfrm>
                <a:off x="5129288" y="2387840"/>
                <a:ext cx="193341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𝑡𝑖𝑚𝑒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𝑚𝑜𝑛𝑡h𝑠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5377644-C033-470B-9235-8252CA89D9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9288" y="2387840"/>
                <a:ext cx="1933414" cy="276999"/>
              </a:xfrm>
              <a:prstGeom prst="rect">
                <a:avLst/>
              </a:prstGeom>
              <a:blipFill>
                <a:blip r:embed="rId5"/>
                <a:stretch>
                  <a:fillRect l="-3145" r="-629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220BD20-7E07-47BC-AB4C-9F9678ABF5C1}"/>
                  </a:ext>
                </a:extLst>
              </p:cNvPr>
              <p:cNvSpPr txBox="1"/>
              <p:nvPr/>
            </p:nvSpPr>
            <p:spPr>
              <a:xfrm>
                <a:off x="3047996" y="2724010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𝑙𝑖𝑛𝑒𝑎𝑟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𝑟𝑒𝑔𝑟𝑒𝑠𝑖𝑜𝑛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𝑐𝑜𝑒𝑓𝑓𝑖𝑐𝑖𝑒𝑛𝑡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𝑡𝑖𝑚𝑒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220BD20-7E07-47BC-AB4C-9F9678ABF5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6" y="2724010"/>
                <a:ext cx="6096000" cy="369332"/>
              </a:xfrm>
              <a:prstGeom prst="rect">
                <a:avLst/>
              </a:prstGeom>
              <a:blipFill>
                <a:blip r:embed="rId6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ED51F12-98D4-429D-B190-1D18FD61E84E}"/>
                  </a:ext>
                </a:extLst>
              </p:cNvPr>
              <p:cNvSpPr txBox="1"/>
              <p:nvPr/>
            </p:nvSpPr>
            <p:spPr>
              <a:xfrm>
                <a:off x="3047995" y="3109819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𝑠𝑞𝑢𝑎𝑟𝑒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𝑟𝑒𝑔𝑟𝑒𝑠𝑖𝑜𝑛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𝑐𝑜𝑒𝑓𝑓𝑖𝑐𝑖𝑒𝑛𝑡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𝑡𝑖𝑚𝑒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ED51F12-98D4-429D-B190-1D18FD61E8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5" y="3109819"/>
                <a:ext cx="6096000" cy="369332"/>
              </a:xfrm>
              <a:prstGeom prst="rect">
                <a:avLst/>
              </a:prstGeom>
              <a:blipFill>
                <a:blip r:embed="rId7"/>
                <a:stretch>
                  <a:fillRect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6E9EEA5-1E53-4B57-8EB1-AF46A84FA11A}"/>
                  </a:ext>
                </a:extLst>
              </p:cNvPr>
              <p:cNvSpPr txBox="1"/>
              <p:nvPr/>
            </p:nvSpPr>
            <p:spPr>
              <a:xfrm>
                <a:off x="3047995" y="3538913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𝑐𝑢𝑏𝑖𝑐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𝑟𝑒𝑔𝑟𝑒𝑠𝑖𝑜𝑛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𝑐𝑜𝑒𝑓𝑓𝑖𝑐𝑖𝑒𝑛𝑡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𝑓𝑜𝑟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𝑡𝑖𝑚𝑒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6E9EEA5-1E53-4B57-8EB1-AF46A84FA1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5" y="3538913"/>
                <a:ext cx="6096000" cy="369332"/>
              </a:xfrm>
              <a:prstGeom prst="rect">
                <a:avLst/>
              </a:prstGeom>
              <a:blipFill>
                <a:blip r:embed="rId8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3439769-5F36-4F5A-AF78-4D0C70628FB2}"/>
                  </a:ext>
                </a:extLst>
              </p:cNvPr>
              <p:cNvSpPr txBox="1"/>
              <p:nvPr/>
            </p:nvSpPr>
            <p:spPr>
              <a:xfrm>
                <a:off x="3047995" y="3968007"/>
                <a:ext cx="6096000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𝑟𝑎𝑛𝑑𝑜𝑚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𝑖𝑛𝑡𝑒𝑟𝑐𝑒𝑝𝑡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𝑓𝑜𝑟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𝑛𝑒𝑖𝑔h𝑏𝑜𝑟h𝑜𝑜</m:t>
                    </m:r>
                  </m:oMath>
                </a14:m>
                <a:r>
                  <a:rPr lang="en-US" dirty="0"/>
                  <a:t>d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3439769-5F36-4F5A-AF78-4D0C70628F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5" y="3968007"/>
                <a:ext cx="6096000" cy="391646"/>
              </a:xfrm>
              <a:prstGeom prst="rect">
                <a:avLst/>
              </a:prstGeom>
              <a:blipFill>
                <a:blip r:embed="rId9"/>
                <a:stretch>
                  <a:fillRect t="-9375" b="-18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CC15FB0-1F95-4A88-BC6F-F4569D7DD189}"/>
                  </a:ext>
                </a:extLst>
              </p:cNvPr>
              <p:cNvSpPr txBox="1"/>
              <p:nvPr/>
            </p:nvSpPr>
            <p:spPr>
              <a:xfrm>
                <a:off x="3047995" y="5191164"/>
                <a:ext cx="6096000" cy="3971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∼ 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0, 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𝑹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𝑟𝑒𝑝𝑒𝑎𝑡𝑒𝑑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𝑚𝑒𝑎𝑠𝑢𝑟𝑒𝑠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𝑒𝑎𝑐h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𝑛𝑒𝑖𝑔h𝑏𝑜𝑟h𝑜𝑜𝑑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CC15FB0-1F95-4A88-BC6F-F4569D7DD1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5" y="5191164"/>
                <a:ext cx="6096000" cy="397160"/>
              </a:xfrm>
              <a:prstGeom prst="rect">
                <a:avLst/>
              </a:prstGeom>
              <a:blipFill>
                <a:blip r:embed="rId10"/>
                <a:stretch>
                  <a:fillRect b="-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A64C68E-FE8B-4E90-9C4B-C4E3E8583DF8}"/>
                  </a:ext>
                </a:extLst>
              </p:cNvPr>
              <p:cNvSpPr txBox="1"/>
              <p:nvPr/>
            </p:nvSpPr>
            <p:spPr>
              <a:xfrm>
                <a:off x="3047995" y="5677920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𝐴𝑅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𝐻𝑒𝑡𝑒𝑟𝑜𝑔𝑒𝑛𝑒𝑜𝑢𝑠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𝐶𝑆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A64C68E-FE8B-4E90-9C4B-C4E3E8583D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5" y="5677920"/>
                <a:ext cx="6096000" cy="369332"/>
              </a:xfrm>
              <a:prstGeom prst="rect">
                <a:avLst/>
              </a:prstGeom>
              <a:blipFill>
                <a:blip r:embed="rId11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B3D2C93-13E7-4818-97D2-B73A72D977E0}"/>
                  </a:ext>
                </a:extLst>
              </p:cNvPr>
              <p:cNvSpPr txBox="1"/>
              <p:nvPr/>
            </p:nvSpPr>
            <p:spPr>
              <a:xfrm>
                <a:off x="3047995" y="4419415"/>
                <a:ext cx="6096000" cy="3916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0, 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𝑮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B3D2C93-13E7-4818-97D2-B73A72D977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5" y="4419415"/>
                <a:ext cx="6096000" cy="391646"/>
              </a:xfrm>
              <a:prstGeom prst="rect">
                <a:avLst/>
              </a:prstGeom>
              <a:blipFill>
                <a:blip r:embed="rId12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9DE9143-4E49-4775-8101-185F9B2D28BC}"/>
                  </a:ext>
                </a:extLst>
              </p:cNvPr>
              <p:cNvSpPr txBox="1"/>
              <p:nvPr/>
            </p:nvSpPr>
            <p:spPr>
              <a:xfrm>
                <a:off x="3047995" y="4740289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𝑮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𝑈𝑛𝑠𝑡𝑟𝑢𝑐𝑡𝑢𝑟𝑒𝑑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9DE9143-4E49-4775-8101-185F9B2D28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995" y="4740289"/>
                <a:ext cx="6096000" cy="369332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5267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838200" y="171162"/>
            <a:ext cx="2840182" cy="2371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dirty="0">
                <a:solidFill>
                  <a:srgbClr val="FFFFFF"/>
                </a:solidFill>
                <a:latin typeface="+mj-lt"/>
              </a:rPr>
              <a:t>Spaghetti Plot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Aft>
                <a:spcPts val="600"/>
              </a:spcAft>
            </a:pP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Graphical user interface, chart&#10;&#10;Description automatically generated with medium confidence">
            <a:extLst>
              <a:ext uri="{FF2B5EF4-FFF2-40B4-BE49-F238E27FC236}">
                <a16:creationId xmlns:a16="http://schemas.microsoft.com/office/drawing/2014/main" id="{40EDE902-19C1-4B12-8DB0-2E893BA2C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428" y="640080"/>
            <a:ext cx="7340547" cy="5578816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40D8F1B-9C8A-470C-880A-CBB80D91D5DC}"/>
              </a:ext>
            </a:extLst>
          </p:cNvPr>
          <p:cNvSpPr txBox="1">
            <a:spLocks/>
          </p:cNvSpPr>
          <p:nvPr/>
        </p:nvSpPr>
        <p:spPr>
          <a:xfrm>
            <a:off x="652127" y="1393977"/>
            <a:ext cx="5156392" cy="40700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988030"/>
      </p:ext>
    </p:extLst>
  </p:cSld>
  <p:clrMapOvr>
    <a:masterClrMapping/>
  </p:clrMapOvr>
</p:sld>
</file>

<file path=ppt/theme/theme1.xml><?xml version="1.0" encoding="utf-8"?>
<a:theme xmlns:a="http://schemas.openxmlformats.org/drawingml/2006/main" name="Intro Slide">
  <a:themeElements>
    <a:clrScheme name="CU01">
      <a:dk1>
        <a:srgbClr val="000000"/>
      </a:dk1>
      <a:lt1>
        <a:srgbClr val="FFFFFF"/>
      </a:lt1>
      <a:dk2>
        <a:srgbClr val="787878"/>
      </a:dk2>
      <a:lt2>
        <a:srgbClr val="EEECE1"/>
      </a:lt2>
      <a:accent1>
        <a:srgbClr val="CFB87C"/>
      </a:accent1>
      <a:accent2>
        <a:srgbClr val="A49566"/>
      </a:accent2>
      <a:accent3>
        <a:srgbClr val="7B704E"/>
      </a:accent3>
      <a:accent4>
        <a:srgbClr val="E8DDC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01_CUDenver.potx" id="{2CC2ADE1-23D8-884A-9C49-CB7BF9E01E05}" vid="{AB559019-ACC1-6943-AE2E-97CCA9DBCE9D}"/>
    </a:ext>
  </a:extLst>
</a:theme>
</file>

<file path=ppt/theme/theme2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Thank You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arquee">
    <a:dk1>
      <a:srgbClr val="000000"/>
    </a:dk1>
    <a:lt1>
      <a:sysClr val="window" lastClr="FFFFFF"/>
    </a:lt1>
    <a:dk2>
      <a:srgbClr val="5E5E5E"/>
    </a:dk2>
    <a:lt2>
      <a:srgbClr val="DDDDDD"/>
    </a:lt2>
    <a:accent1>
      <a:srgbClr val="418AB3"/>
    </a:accent1>
    <a:accent2>
      <a:srgbClr val="A6B727"/>
    </a:accent2>
    <a:accent3>
      <a:srgbClr val="F69200"/>
    </a:accent3>
    <a:accent4>
      <a:srgbClr val="838383"/>
    </a:accent4>
    <a:accent5>
      <a:srgbClr val="FEC306"/>
    </a:accent5>
    <a:accent6>
      <a:srgbClr val="DF5327"/>
    </a:accent6>
    <a:hlink>
      <a:srgbClr val="F59E00"/>
    </a:hlink>
    <a:folHlink>
      <a:srgbClr val="B2B2B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81A84E6F8D594CAD21E6B680B5374E" ma:contentTypeVersion="8" ma:contentTypeDescription="Create a new document." ma:contentTypeScope="" ma:versionID="9b83884a4ade47f92da577b9a318b867">
  <xsd:schema xmlns:xsd="http://www.w3.org/2001/XMLSchema" xmlns:xs="http://www.w3.org/2001/XMLSchema" xmlns:p="http://schemas.microsoft.com/office/2006/metadata/properties" xmlns:ns2="b8d7004c-99d1-4762-a4f6-96477f3fda9e" targetNamespace="http://schemas.microsoft.com/office/2006/metadata/properties" ma:root="true" ma:fieldsID="0d2953752a358e8f87ced58dc829fa9a" ns2:_="">
    <xsd:import namespace="b8d7004c-99d1-4762-a4f6-96477f3fda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d7004c-99d1-4762-a4f6-96477f3fda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6A51F30-A19D-47CE-8D9D-18A2A0D7992C}">
  <ds:schemaRefs>
    <ds:schemaRef ds:uri="b8d7004c-99d1-4762-a4f6-96477f3fda9e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infopath/2007/PartnerControl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C50C7C1-EF3A-4465-A45E-A625A859B0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d7004c-99d1-4762-a4f6-96477f3fda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80AC08A-0DAE-4BD4-BF14-6BEAE173DF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23267</TotalTime>
  <Words>477</Words>
  <Application>Microsoft Office PowerPoint</Application>
  <PresentationFormat>Widescreen</PresentationFormat>
  <Paragraphs>122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Meiryo</vt:lpstr>
      <vt:lpstr>Arial</vt:lpstr>
      <vt:lpstr>Arial Black</vt:lpstr>
      <vt:lpstr>Calibri</vt:lpstr>
      <vt:lpstr>Calibri Light</vt:lpstr>
      <vt:lpstr>Cambria Math</vt:lpstr>
      <vt:lpstr>Helvetica</vt:lpstr>
      <vt:lpstr>Helvetica Light</vt:lpstr>
      <vt:lpstr>Wingdings</vt:lpstr>
      <vt:lpstr>Intro Slide</vt:lpstr>
      <vt:lpstr>Office Theme</vt:lpstr>
      <vt:lpstr>Thank You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Adams, Sarah</dc:creator>
  <cp:lastModifiedBy>Joe Froelicher</cp:lastModifiedBy>
  <cp:revision>197</cp:revision>
  <dcterms:created xsi:type="dcterms:W3CDTF">2020-01-27T22:52:20Z</dcterms:created>
  <dcterms:modified xsi:type="dcterms:W3CDTF">2021-12-01T03:05:36Z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0x0101008581A84E6F8D594CAD21E6B680B5374E</vt:lpwstr>
  </property>
</Properties>
</file>